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4" r:id="rId2"/>
    <p:sldId id="344" r:id="rId3"/>
    <p:sldId id="347" r:id="rId4"/>
    <p:sldId id="356" r:id="rId5"/>
    <p:sldId id="348" r:id="rId6"/>
    <p:sldId id="358" r:id="rId7"/>
    <p:sldId id="351" r:id="rId8"/>
    <p:sldId id="350" r:id="rId9"/>
    <p:sldId id="352" r:id="rId10"/>
    <p:sldId id="353" r:id="rId11"/>
    <p:sldId id="357" r:id="rId12"/>
    <p:sldId id="359" r:id="rId13"/>
    <p:sldId id="355" r:id="rId14"/>
    <p:sldId id="354" r:id="rId15"/>
    <p:sldId id="360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ine Leroy" initials="KL [7]" lastIdx="1" clrIdx="6"/>
  <p:cmAuthor id="1" name="Albert Sorrosal" initials="AS" lastIdx="27" clrIdx="0">
    <p:extLst/>
  </p:cmAuthor>
  <p:cmAuthor id="8" name="Anna Dorangricchia" initials="AD" lastIdx="3" clrIdx="7"/>
  <p:cmAuthor id="2" name="Iveta Puzo" initials="IP" lastIdx="0" clrIdx="1"/>
  <p:cmAuthor id="3" name="Karine Leroy" initials="KL" lastIdx="6" clrIdx="2">
    <p:extLst/>
  </p:cmAuthor>
  <p:cmAuthor id="4" name="Karine Leroy" initials="KL [2]" lastIdx="1" clrIdx="3">
    <p:extLst/>
  </p:cmAuthor>
  <p:cmAuthor id="5" name="Karine Leroy" initials="KL [3]" lastIdx="2" clrIdx="4">
    <p:extLst/>
  </p:cmAuthor>
  <p:cmAuthor id="6" name="Karine Leroy" initials="KL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751D70"/>
    <a:srgbClr val="07147A"/>
    <a:srgbClr val="CB6C65"/>
    <a:srgbClr val="829002"/>
    <a:srgbClr val="2161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 mitjà 1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Estil mitjà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4317" autoAdjust="0"/>
  </p:normalViewPr>
  <p:slideViewPr>
    <p:cSldViewPr snapToGrid="0" snapToObjects="1">
      <p:cViewPr varScale="1">
        <p:scale>
          <a:sx n="98" d="100"/>
          <a:sy n="98" d="100"/>
        </p:scale>
        <p:origin x="-10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D3EA7-D0CE-EB41-ABC6-0DB0AF78D1DB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E7AE-47F1-B047-81A4-F24A378C2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08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70 ENI CBC </a:t>
            </a:r>
            <a:r>
              <a:rPr lang="pl-PL" dirty="0" err="1"/>
              <a:t>IRs</a:t>
            </a:r>
            <a:r>
              <a:rPr lang="pl-PL" dirty="0"/>
              <a:t> =&gt; 5 lat </a:t>
            </a:r>
          </a:p>
          <a:p>
            <a:r>
              <a:rPr lang="pl-PL" dirty="0"/>
              <a:t>Działania w projektach do końca 2022, raport końcowy do 30.09.2024 =&gt; do końca 2024 roku płatność salda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15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672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384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307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47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016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partnerów spoza obszaru wsparcia (tylko PL i RU) ograniczenie do 20% budżetu programu</a:t>
            </a:r>
          </a:p>
          <a:p>
            <a:endParaRPr lang="pl-PL" dirty="0"/>
          </a:p>
          <a:p>
            <a:r>
              <a:rPr lang="pl-PL" dirty="0"/>
              <a:t>Razem partnerzy są w stanie lepiej adresować wspólne problemy/ wyzwania, tworzyć nowe/ wspólne możliwości, dzielić się doświadczeniami i wymieniać się dobrymi praktykami, które odnoszą się do wspólnych interesów.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75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78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Wartość dodana =&gt; mając partnerów współpracujących w tych samych/ podobnych dziedzinach dodajmy do projektu partnera związanego z lokalnymi mediami aby zwiększyć rozpoznawalność/ świadomość o projekcie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1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7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672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Umowa partnerska zgodna ze wzorem do podpisania przed podpisaniem umowy partnerskiej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43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939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Ostateczna umowa partnerska do podpisania przed podpisaniem umowy grantowej ale początek prac wcześniej tak aby wszyscy możliwie jak najszybciej poznali specyfikę projektu/ wymogów etc.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72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3" y="2334471"/>
            <a:ext cx="5227447" cy="3589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0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06" y="802888"/>
            <a:ext cx="7825899" cy="5374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9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52" y="4513171"/>
            <a:ext cx="2867448" cy="1969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41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10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04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83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ru.eu/en/find-a-partner/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3" y="1545021"/>
            <a:ext cx="7834463" cy="1971553"/>
          </a:xfrm>
        </p:spPr>
        <p:txBody>
          <a:bodyPr/>
          <a:lstStyle/>
          <a:p>
            <a:r>
              <a:rPr lang="ru-RU" dirty="0" smtClean="0"/>
              <a:t>Создание и поддержание                    сильного партнерства в проектах приграничного сотрудничества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Форум партнеров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льштын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июня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="" xmlns:p14="http://schemas.microsoft.com/office/powerpoint/2010/main" val="103520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286346"/>
            <a:ext cx="100400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Убедитесь в том, что все одинаково понимают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: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цель проекта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ожидаемые результаты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627063"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свои задачи и обязанности 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(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включая структуру управления проектом)</a:t>
            </a: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Убедитесь в том, что каждый знает свои обязанности в подготовке заявки и сроки их выполнения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Начните как можно раньше работать над партнерским соглашением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Правильно выстроенная внутренняя коммуникация является ключом к эффективной коммуникации со структурами управления Программой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5838" y="311099"/>
            <a:ext cx="8702192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подготовка проектной заявки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7898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4204" y="267089"/>
            <a:ext cx="8882061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Ресурсы, необходимые партнерам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186347"/>
            <a:ext cx="10040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Заявитель </a:t>
            </a:r>
            <a:r>
              <a:rPr lang="pl-PL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ведущий бенефициар</a:t>
            </a:r>
            <a:r>
              <a:rPr lang="pl-PL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</a:t>
            </a: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и бенефициары</a:t>
            </a:r>
            <a:r>
              <a:rPr lang="pl-PL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партнеры</a:t>
            </a:r>
            <a:r>
              <a:rPr lang="pl-PL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</a:t>
            </a: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должны иметь</a:t>
            </a:r>
            <a:r>
              <a:rPr lang="pl-PL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endParaRPr lang="pl-PL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Опыт в подготовке и реализации проектов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Возможности получения средств и их надлежащего расходования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Соответствующие ресурсы для реализации проекта (квалифицированный персонал, оборудование и т.д.)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Финансовую стабильность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/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необходимые финансовые ресурсы 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Возможности поддержания результатов проекта после его завершения, архивирования документов и т.д. 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66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67089"/>
            <a:ext cx="8989065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Положительное решение о софинансироании проекта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609123" y="1270112"/>
            <a:ext cx="10498157" cy="512549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751D70"/>
                </a:solidFill>
                <a:latin typeface="Century Gothic" charset="0"/>
              </a:rPr>
              <a:t>Совместная работа над подготовкой заявки себя оправдала</a:t>
            </a:r>
            <a:r>
              <a:rPr lang="pl-PL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!</a:t>
            </a:r>
            <a:endParaRPr lang="pl-PL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11464" y="1270112"/>
            <a:ext cx="10040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3" y="2018171"/>
            <a:ext cx="4911398" cy="285862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94267" y="4859883"/>
            <a:ext cx="11074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Хорошее начало – почти половина успеха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!</a:t>
            </a: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Настоящая работа только начинается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!</a:t>
            </a: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/>
            </a:r>
            <a:b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</a:br>
            <a:r>
              <a:rPr lang="pl-PL" sz="22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9518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5821" y="245914"/>
            <a:ext cx="9086577" cy="5959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Сотрудничество партнеров, создание проектной команды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086961"/>
            <a:ext cx="10040006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Запланируйте организационную встречу всех партнеров с целью:</a:t>
            </a:r>
            <a:endParaRPr lang="pl-PL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подтвердить общее понимание задач и обязанностей каждого партнера в соответствии с заявкой и партнерским соглашением</a:t>
            </a:r>
          </a:p>
          <a:p>
            <a:pPr marL="342900"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Определиться с вопросами отчетности (описательные/финансовые отчеты)</a:t>
            </a:r>
          </a:p>
          <a:p>
            <a:pPr marL="342900"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Выработать общее понимание в вопросах бюджета проекта и переводов денежных средств</a:t>
            </a:r>
          </a:p>
          <a:p>
            <a:pPr marL="342900"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Разработать план действий и определить вехи проекта</a:t>
            </a:r>
          </a:p>
          <a:p>
            <a:pPr marL="342900" lvl="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Назначить координатора проекта/координаторов от каждого партнера, а также финансового менеджера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3327067" y="5136204"/>
            <a:ext cx="5060731" cy="133269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wal 4"/>
          <p:cNvSpPr txBox="1"/>
          <p:nvPr/>
        </p:nvSpPr>
        <p:spPr>
          <a:xfrm>
            <a:off x="4119170" y="5383502"/>
            <a:ext cx="3789350" cy="824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Совместные решения/             действия очень важны!</a:t>
            </a:r>
            <a:endParaRPr lang="en-GB" kern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3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5021" y="245914"/>
            <a:ext cx="8877377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Эффективная коммуникация как залог успеха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478735"/>
            <a:ext cx="1004000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Определите, </a:t>
            </a:r>
            <a:r>
              <a:rPr lang="ru-RU" sz="22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когда</a:t>
            </a:r>
            <a:r>
              <a:rPr lang="pl-PL" sz="22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, </a:t>
            </a:r>
            <a:r>
              <a:rPr lang="ru-RU" sz="22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как</a:t>
            </a:r>
            <a:r>
              <a:rPr lang="pl-PL" sz="22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и с какой целью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партнеры будут общаться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Продумайте формы внутренней отчетности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Определите способы коммуникации (электронная почта, информационные рассылки, социальные сети, </a:t>
            </a:r>
            <a:r>
              <a:rPr lang="en-GB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s</a:t>
            </a: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kype, рабочие встречи и т.д.)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Сайт является важным инструментом для внутренней и внешней коммуникации. Определите, кто и когда будет нести ответственность за разработку и поддержку веб-сайта проекта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46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2984874"/>
            <a:ext cx="10040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4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УДАЧИ</a:t>
            </a:r>
            <a:r>
              <a:rPr lang="pl-PL" sz="4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!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2663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4478" y="311099"/>
            <a:ext cx="9178486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Приграничное партнерство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316986"/>
            <a:ext cx="576688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Партнерские проекты в приграничном сотрудничестве можно сравнить с брачными отношениями с одним основным отличием =&gt; </a:t>
            </a:r>
            <a:r>
              <a:rPr lang="ru-RU" sz="24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 них нет развода</a:t>
            </a:r>
            <a:r>
              <a:rPr lang="pl-PL" sz="24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! </a:t>
            </a:r>
            <a:endParaRPr lang="pl-PL" sz="2400" b="1" u="sng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Партнеры связаны друг с другом на период реализации проекта и             </a:t>
            </a:r>
            <a:r>
              <a:rPr lang="ru-RU" sz="2400" b="1" u="sng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в течение пяти лет с даты выплаты финального балансового платежа.</a:t>
            </a:r>
            <a:endParaRPr lang="en-GB" sz="2400" b="1" u="sng" dirty="0" smtClean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0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83" y="1945728"/>
            <a:ext cx="2752725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66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3660" y="311099"/>
            <a:ext cx="9149303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Для чего необходимо приграничное партнерство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316985"/>
            <a:ext cx="1026908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Обязательное требование Программы (по крайней мере один партнер из Польши и один партнер из России</a:t>
            </a:r>
            <a:r>
              <a:rPr lang="pl-PL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)</a:t>
            </a: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Направлено на общие вызовы/проблемы, которые могут быть решены совместными усилиями (например, загрязнение воздуха в приграничном регионе)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Создает новые совместные возможности (например, в области охраны и развития культурного наследия в приграничном регионе)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Способствует обмену опытом и передовыми практиками, представляющими взаимный интерес (например, в развитии приграничных транспортных сетей/коммуникации)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Новый подход к старым проблемам =&gt; лучшие результаты</a:t>
            </a:r>
            <a:endParaRPr lang="en-US" sz="20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41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4478" y="311099"/>
            <a:ext cx="9178486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найти партнера</a:t>
            </a:r>
            <a:r>
              <a:rPr lang="pl-PL" dirty="0" smtClean="0"/>
              <a:t>?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1693843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154695"/>
            <a:ext cx="10040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У вас уже есть идея для проекта и вы ищете подходящего партнера?</a:t>
            </a:r>
            <a:endParaRPr lang="pl-PL" sz="2400" b="1" dirty="0" smtClean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Проверьте существующие контакты (в рамках уже реализованных проектов, ассоциаций муниципалитетов, партнерских отношений между городами, международных организаций и т.д.)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Свяжитесь с сетями НПО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Зайдите на сайт Программы, секция 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„</a:t>
            </a: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поиск партнеров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” </a:t>
            </a: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</a:rPr>
              <a:t>=&gt; </a:t>
            </a:r>
            <a:r>
              <a:rPr lang="pl-PL" sz="2400" b="1" dirty="0">
                <a:solidFill>
                  <a:srgbClr val="07147A"/>
                </a:solidFill>
                <a:latin typeface="Century Gothic" panose="020B0502020202020204" pitchFamily="34" charset="0"/>
                <a:hlinkClick r:id="rId3"/>
              </a:rPr>
              <a:t>http://www.plru.eu/en/find-a-partner/78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Примите участие в мероприятиях, организуемых в рамках Программы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3116" y="311099"/>
            <a:ext cx="9129848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Каких партнеров искать</a:t>
            </a:r>
            <a:r>
              <a:rPr lang="pl-PL" dirty="0" smtClean="0"/>
              <a:t>?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628828"/>
            <a:ext cx="10040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Работающих в тех же/сходных областях, с аналогичными/комплементарными компетенциями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Способных привнести "дополнительную ценность" в проект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Соответствующих требованиям приемлемости в рамках Программы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26524" y="4038018"/>
            <a:ext cx="5060731" cy="1520350"/>
            <a:chOff x="1659556" y="2874196"/>
            <a:chExt cx="2532962" cy="2228487"/>
          </a:xfrm>
        </p:grpSpPr>
        <p:sp>
          <p:nvSpPr>
            <p:cNvPr id="8" name="Owal 7"/>
            <p:cNvSpPr/>
            <p:nvPr/>
          </p:nvSpPr>
          <p:spPr>
            <a:xfrm>
              <a:off x="1659556" y="2874196"/>
              <a:ext cx="2532962" cy="22284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wal 4"/>
            <p:cNvSpPr txBox="1"/>
            <p:nvPr/>
          </p:nvSpPr>
          <p:spPr>
            <a:xfrm>
              <a:off x="2063906" y="3414058"/>
              <a:ext cx="1896619" cy="1208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Century Gothic" panose="020B0502020202020204" pitchFamily="34" charset="0"/>
                </a:rPr>
                <a:t>Информация о предъявляемых требованиях в </a:t>
              </a:r>
              <a:r>
                <a:rPr lang="pl-PL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„</a:t>
              </a:r>
              <a:r>
                <a:rPr lang="ru-RU" dirty="0" smtClean="0">
                  <a:latin typeface="Century Gothic" panose="020B0502020202020204" pitchFamily="34" charset="0"/>
                </a:rPr>
                <a:t>Руководстве к Программе. Часть</a:t>
              </a:r>
              <a:r>
                <a:rPr lang="pl-PL" dirty="0" smtClean="0">
                  <a:latin typeface="Century Gothic" panose="020B0502020202020204" pitchFamily="34" charset="0"/>
                </a:rPr>
                <a:t> 1”</a:t>
              </a:r>
              <a:endParaRPr lang="en-GB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5792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1754" y="311099"/>
            <a:ext cx="9081210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партнеров в проекте</a:t>
            </a:r>
            <a:r>
              <a:rPr lang="pl-PL" dirty="0" smtClean="0"/>
              <a:t>? 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143679"/>
            <a:ext cx="10498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Управление сложной структурой партнерства может оказаться малоэффективным</a:t>
            </a:r>
            <a:r>
              <a:rPr lang="pl-PL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pl-PL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65" y="1974676"/>
            <a:ext cx="7840132" cy="422921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40466" y="4622498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Правильный выбор/</a:t>
            </a:r>
          </a:p>
          <a:p>
            <a:r>
              <a:rPr lang="ru-RU" sz="2000" b="1" dirty="0" smtClean="0">
                <a:latin typeface="Century Gothic" panose="020B0502020202020204" pitchFamily="34" charset="0"/>
              </a:rPr>
              <a:t>компетенции партнеров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7819364" y="5635897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Количество партнеров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415397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6112" y="311099"/>
            <a:ext cx="9236852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Характер партнерства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67275" y="1628828"/>
            <a:ext cx="100400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Активное партнерство означает, что проект</a:t>
            </a:r>
            <a:r>
              <a:rPr lang="pl-PL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endParaRPr lang="pl-PL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был совместно подготовлен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(</a:t>
            </a: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обязательное требование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)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будет совместно реализован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(</a:t>
            </a: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обязательное требование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)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имеет совместный персонал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 (</a:t>
            </a: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по выбору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)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812800" lvl="0" indent="-3730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будет совместно финансироваться 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(</a:t>
            </a: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по выбору</a:t>
            </a:r>
            <a:r>
              <a:rPr lang="pl-PL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) 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22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3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9827" y="278368"/>
            <a:ext cx="8680469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Обязательства партнеров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9827" y="1048968"/>
            <a:ext cx="114746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Заявитель</a:t>
            </a:r>
            <a:r>
              <a:rPr lang="pl-PL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ведущий бенефициар</a:t>
            </a:r>
            <a:r>
              <a:rPr lang="pl-PL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endParaRPr lang="pl-PL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latin typeface="Century Gothic" panose="020B0502020202020204" pitchFamily="34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Подает заявку в Совместный технический секретариат</a:t>
            </a:r>
            <a:endParaRPr lang="pl-PL" b="1" dirty="0">
              <a:latin typeface="Century Gothic" panose="020B0502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Подписывает декларацию ведущего бенефициара, соглашение о партнерстве, грантовый контракт с Управляющим органом (УО), а также получает платежи от УО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Принимает на себя ответственность за реализацию всего проекта</a:t>
            </a:r>
            <a:endParaRPr lang="pl-PL" b="1" dirty="0">
              <a:latin typeface="Century Gothic" panose="020B0502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pl-PL" sz="800" dirty="0">
              <a:latin typeface="Century Gothic" panose="020B0502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Партнеры</a:t>
            </a:r>
            <a:r>
              <a:rPr lang="pl-PL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бенефициары</a:t>
            </a:r>
            <a:r>
              <a:rPr lang="pl-PL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  </a:t>
            </a:r>
            <a:endParaRPr lang="pl-PL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lang="pl-PL" sz="800" b="1" dirty="0"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Принимает активное участие в разработке и реализации проекта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Вносит свой вклад в кадровое/финансовое обеспечение проекта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Подписывает</a:t>
            </a:r>
            <a:r>
              <a:rPr lang="pl-PL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партнерскую декларацию и соглашение о партнерстве</a:t>
            </a:r>
            <a:endParaRPr lang="pl-PL" b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entury Gothic" panose="020B0502020202020204" pitchFamily="34" charset="0"/>
              </a:rPr>
              <a:t>Несет юридическую и финансовую ответственность за реализацию своих мероприятий и расходование своей части бюджета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sp>
        <p:nvSpPr>
          <p:cNvPr id="5" name="Owal 4"/>
          <p:cNvSpPr/>
          <p:nvPr/>
        </p:nvSpPr>
        <p:spPr>
          <a:xfrm>
            <a:off x="6911316" y="3203820"/>
            <a:ext cx="5060731" cy="10932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wal 4"/>
          <p:cNvSpPr txBox="1"/>
          <p:nvPr/>
        </p:nvSpPr>
        <p:spPr>
          <a:xfrm>
            <a:off x="7547007" y="3361200"/>
            <a:ext cx="3789350" cy="824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Century Gothic" panose="020B0502020202020204" pitchFamily="34" charset="0"/>
              </a:rPr>
              <a:t>Информация о предъявляемых требованиях в </a:t>
            </a:r>
            <a:r>
              <a:rPr lang="pl-PL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„</a:t>
            </a:r>
            <a:r>
              <a:rPr lang="ru-RU" sz="1600" dirty="0" smtClean="0">
                <a:latin typeface="Century Gothic" panose="020B0502020202020204" pitchFamily="34" charset="0"/>
              </a:rPr>
              <a:t>Руководстве к Программе. Часть</a:t>
            </a:r>
            <a:r>
              <a:rPr lang="pl-PL" sz="1600" dirty="0" smtClean="0">
                <a:latin typeface="Century Gothic" panose="020B0502020202020204" pitchFamily="34" charset="0"/>
              </a:rPr>
              <a:t> 1”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36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4204" y="267089"/>
            <a:ext cx="8882061" cy="595983"/>
          </a:xfrm>
        </p:spPr>
        <p:txBody>
          <a:bodyPr>
            <a:normAutofit/>
          </a:bodyPr>
          <a:lstStyle/>
          <a:p>
            <a:r>
              <a:rPr lang="ru-RU" dirty="0" smtClean="0"/>
              <a:t>Совместная подготовка проектной заявки</a:t>
            </a:r>
            <a:endParaRPr lang="en-GB" dirty="0"/>
          </a:p>
        </p:txBody>
      </p:sp>
      <p:sp>
        <p:nvSpPr>
          <p:cNvPr id="4" name="Rectangle arrodonit 4"/>
          <p:cNvSpPr/>
          <p:nvPr/>
        </p:nvSpPr>
        <p:spPr>
          <a:xfrm>
            <a:off x="838200" y="1316985"/>
            <a:ext cx="10498157" cy="1962243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a-ES" sz="2400" dirty="0">
              <a:latin typeface="Century Gothic" panose="020B0502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38200" y="1648989"/>
            <a:ext cx="1004000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Проверьте, обладает ли ваша организация достаточными ресурсами/компетенциями для осуществления запланированной деятельности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Убедитесь, что все партнеры соответствуют критериям приемлемости и располагают соответствующей документацией, необходимой для осуществления запланированных действий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7147A"/>
                </a:solidFill>
                <a:latin typeface="Century Gothic" panose="020B0502020202020204" pitchFamily="34" charset="0"/>
              </a:rPr>
              <a:t>Определите контактное лицо (сотрудника, который будет непосредственно работать над подготовкой заявки)</a:t>
            </a:r>
            <a:endParaRPr lang="pl-PL" sz="2400" b="1" dirty="0">
              <a:solidFill>
                <a:srgbClr val="0714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31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44287</TotalTime>
  <Words>908</Words>
  <Application>Microsoft Office PowerPoint</Application>
  <PresentationFormat>Niestandardowy</PresentationFormat>
  <Paragraphs>138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Office Theme</vt:lpstr>
      <vt:lpstr>Создание и поддержание                    сильного партнерства в проектах приграничного сотрудничества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katarzyna_bartnik</cp:lastModifiedBy>
  <cp:revision>442</cp:revision>
  <cp:lastPrinted>2016-09-27T17:09:34Z</cp:lastPrinted>
  <dcterms:created xsi:type="dcterms:W3CDTF">2016-05-03T14:42:57Z</dcterms:created>
  <dcterms:modified xsi:type="dcterms:W3CDTF">2017-06-12T06:21:13Z</dcterms:modified>
</cp:coreProperties>
</file>